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02" r:id="rId2"/>
    <p:sldId id="671" r:id="rId3"/>
    <p:sldId id="572" r:id="rId4"/>
    <p:sldId id="670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1476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2880">
          <p15:clr>
            <a:srgbClr val="A4A3A4"/>
          </p15:clr>
        </p15:guide>
        <p15:guide id="9" pos="48">
          <p15:clr>
            <a:srgbClr val="A4A3A4"/>
          </p15:clr>
        </p15:guide>
        <p15:guide id="10" pos="336">
          <p15:clr>
            <a:srgbClr val="A4A3A4"/>
          </p15:clr>
        </p15:guide>
        <p15:guide id="11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00"/>
    <a:srgbClr val="ED4058"/>
    <a:srgbClr val="EC435B"/>
    <a:srgbClr val="364D66"/>
    <a:srgbClr val="D8DBE1"/>
    <a:srgbClr val="A8AFB9"/>
    <a:srgbClr val="F94760"/>
    <a:srgbClr val="49688C"/>
    <a:srgbClr val="F5F7F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86" autoAdjust="0"/>
    <p:restoredTop sz="94439" autoAdjust="0"/>
  </p:normalViewPr>
  <p:slideViewPr>
    <p:cSldViewPr>
      <p:cViewPr varScale="1">
        <p:scale>
          <a:sx n="89" d="100"/>
          <a:sy n="89" d="100"/>
        </p:scale>
        <p:origin x="46" y="34"/>
      </p:cViewPr>
      <p:guideLst>
        <p:guide orient="horz" pos="3204"/>
        <p:guide orient="horz" pos="1476"/>
        <p:guide orient="horz" pos="804"/>
        <p:guide orient="horz" pos="276"/>
        <p:guide orient="horz" pos="468"/>
        <p:guide pos="5712"/>
        <p:guide pos="5376"/>
        <p:guide pos="2880"/>
        <p:guide pos="48"/>
        <p:guide pos="3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Roboto Light"/>
              </a:rPr>
              <a:t>4/27/2023</a:t>
            </a:fld>
            <a:endParaRPr lang="en-US" dirty="0">
              <a:latin typeface="Roboto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Roboto Light"/>
              </a:rPr>
              <a:t>‹#›</a:t>
            </a:fld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/>
              </a:defRPr>
            </a:lvl1pPr>
          </a:lstStyle>
          <a:p>
            <a:fld id="{7D7D0FC4-79A4-4CD6-9D21-6D2AFDDF42EC}" type="datetimeFigureOut">
              <a:rPr lang="en-JM" smtClean="0"/>
              <a:pPr/>
              <a:t>27/4/2023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</a:lstStyle>
          <a:p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081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39243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65405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162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52324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78486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230831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720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5532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013977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3429000" y="1428750"/>
            <a:ext cx="2438400" cy="3352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4319209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3401" y="15049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10200" y="31813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400" y="3181350"/>
            <a:ext cx="1460603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1400" y="1504950"/>
            <a:ext cx="1752999" cy="32134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609602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2578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770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46482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58674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7109400" y="2495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52578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4770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48216433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6463272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098130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104736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858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2288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37719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8580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3149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6858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2288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7719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8580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1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3149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45038402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1658775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5943600" y="3257550"/>
            <a:ext cx="3200400" cy="188595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4916" y="0"/>
            <a:ext cx="2971800" cy="2571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655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0"/>
            <a:ext cx="3429000" cy="30829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4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19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0" y="2730226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20" name="Picture Placeholder 24"/>
          <p:cNvSpPr>
            <a:spLocks noGrp="1"/>
          </p:cNvSpPr>
          <p:nvPr>
            <p:ph type="pic" sz="quarter" idx="26"/>
          </p:nvPr>
        </p:nvSpPr>
        <p:spPr>
          <a:xfrm>
            <a:off x="0" y="395550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80208403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57200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7244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858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0213149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096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8"/>
          </p:nvPr>
        </p:nvSpPr>
        <p:spPr>
          <a:xfrm>
            <a:off x="33528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60960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549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95438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95438"/>
            <a:ext cx="2286000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533400" y="1580251"/>
            <a:ext cx="1828800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68725" y="1580251"/>
            <a:ext cx="1818825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94075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629400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6600342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95800" y="438150"/>
            <a:ext cx="4114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Regular"/>
                <a:cs typeface="Roboto Slab Regular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495800" y="457200"/>
            <a:ext cx="41148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38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119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200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38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119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200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8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13119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26200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38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3119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6200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772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14600" y="1580251"/>
            <a:ext cx="1895856" cy="25916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551946" y="1580251"/>
            <a:ext cx="1906254" cy="259080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8927229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9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5720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40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654174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654174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6482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6482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630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630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6096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6162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6228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6294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3400" y="1524000"/>
            <a:ext cx="8001000" cy="28194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29718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533400" y="16116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533400" y="1809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3400" y="26784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533400" y="2876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533400" y="3745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533400" y="3943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516179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096000" y="1123951"/>
            <a:ext cx="1676400" cy="2915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970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609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752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895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609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752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895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752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895600" y="15049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526413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09600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836862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609600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836862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12" y="1428750"/>
            <a:ext cx="3799976" cy="236219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60566" y="1598400"/>
            <a:ext cx="2808000" cy="1760694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2057400" y="4572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kern="0" spc="0">
                <a:solidFill>
                  <a:schemeClr val="bg2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29527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43973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10833"/>
            <a:ext cx="4817160" cy="299451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31200" y="1926000"/>
            <a:ext cx="3564000" cy="223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40942183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88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267200" y="3714750"/>
            <a:ext cx="121920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62736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733550"/>
            <a:ext cx="47244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1" y="2274270"/>
            <a:ext cx="2994025" cy="12198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486400" y="18859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58411019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504950"/>
            <a:ext cx="9144000" cy="2133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8973" y="1200149"/>
            <a:ext cx="2190904" cy="280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71074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716924" y="1764000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52550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4850524" y="1645476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22210881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81150"/>
            <a:ext cx="3581400" cy="2785306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048000" y="1809750"/>
            <a:ext cx="2963917" cy="185244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91689777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3733800" y="1047750"/>
            <a:ext cx="1655999" cy="28956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6669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30667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38200" y="2495550"/>
            <a:ext cx="1828800" cy="264795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0155931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66800" y="1366313"/>
            <a:ext cx="1517391" cy="2653237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367651272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4421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209800" y="15769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57800" y="1572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85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733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781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92998906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8120" y="-14833"/>
            <a:ext cx="9144000" cy="3181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24032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825406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7244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7056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620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5532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26924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47752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68580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2667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09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4800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6858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2574618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7244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7244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096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569821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62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843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0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2281001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7494159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3600" y="1200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34" r:id="rId2"/>
    <p:sldLayoutId id="2147483712" r:id="rId3"/>
    <p:sldLayoutId id="2147483725" r:id="rId4"/>
    <p:sldLayoutId id="2147483711" r:id="rId5"/>
    <p:sldLayoutId id="2147483736" r:id="rId6"/>
    <p:sldLayoutId id="2147483710" r:id="rId7"/>
    <p:sldLayoutId id="2147483709" r:id="rId8"/>
    <p:sldLayoutId id="2147483730" r:id="rId9"/>
    <p:sldLayoutId id="2147483722" r:id="rId10"/>
    <p:sldLayoutId id="2147483724" r:id="rId11"/>
    <p:sldLayoutId id="2147483717" r:id="rId12"/>
    <p:sldLayoutId id="2147483707" r:id="rId13"/>
    <p:sldLayoutId id="2147483726" r:id="rId14"/>
    <p:sldLayoutId id="2147483731" r:id="rId15"/>
    <p:sldLayoutId id="2147483727" r:id="rId16"/>
    <p:sldLayoutId id="2147483728" r:id="rId17"/>
    <p:sldLayoutId id="2147483708" r:id="rId18"/>
    <p:sldLayoutId id="2147483649" r:id="rId19"/>
    <p:sldLayoutId id="2147483650" r:id="rId20"/>
    <p:sldLayoutId id="2147483721" r:id="rId21"/>
    <p:sldLayoutId id="2147483704" r:id="rId22"/>
    <p:sldLayoutId id="2147483716" r:id="rId23"/>
    <p:sldLayoutId id="2147483729" r:id="rId24"/>
    <p:sldLayoutId id="2147483698" r:id="rId25"/>
    <p:sldLayoutId id="2147483679" r:id="rId26"/>
    <p:sldLayoutId id="2147483688" r:id="rId27"/>
    <p:sldLayoutId id="2147483703" r:id="rId28"/>
    <p:sldLayoutId id="2147483715" r:id="rId29"/>
    <p:sldLayoutId id="2147483718" r:id="rId30"/>
    <p:sldLayoutId id="2147483686" r:id="rId31"/>
    <p:sldLayoutId id="2147483696" r:id="rId32"/>
    <p:sldLayoutId id="2147483684" r:id="rId33"/>
    <p:sldLayoutId id="2147483683" r:id="rId34"/>
    <p:sldLayoutId id="2147483682" r:id="rId35"/>
    <p:sldLayoutId id="2147483680" r:id="rId36"/>
    <p:sldLayoutId id="2147483681" r:id="rId37"/>
    <p:sldLayoutId id="2147483705" r:id="rId38"/>
    <p:sldLayoutId id="2147483740" r:id="rId39"/>
    <p:sldLayoutId id="2147483677" r:id="rId40"/>
    <p:sldLayoutId id="2147483672" r:id="rId41"/>
    <p:sldLayoutId id="2147483720" r:id="rId42"/>
    <p:sldLayoutId id="2147483697" r:id="rId43"/>
    <p:sldLayoutId id="2147483694" r:id="rId44"/>
    <p:sldLayoutId id="2147483671" r:id="rId45"/>
    <p:sldLayoutId id="2147483669" r:id="rId46"/>
    <p:sldLayoutId id="2147483714" r:id="rId47"/>
    <p:sldLayoutId id="2147483737" r:id="rId48"/>
    <p:sldLayoutId id="2147483667" r:id="rId49"/>
    <p:sldLayoutId id="2147483701" r:id="rId50"/>
    <p:sldLayoutId id="2147483693" r:id="rId51"/>
    <p:sldLayoutId id="2147483665" r:id="rId52"/>
    <p:sldLayoutId id="2147483732" r:id="rId53"/>
    <p:sldLayoutId id="2147483719" r:id="rId54"/>
    <p:sldLayoutId id="2147483664" r:id="rId55"/>
    <p:sldLayoutId id="2147483700" r:id="rId56"/>
    <p:sldLayoutId id="2147483733" r:id="rId57"/>
    <p:sldLayoutId id="2147483713" r:id="rId58"/>
    <p:sldLayoutId id="2147483735" r:id="rId59"/>
    <p:sldLayoutId id="2147483738" r:id="rId60"/>
    <p:sldLayoutId id="2147483660" r:id="rId61"/>
    <p:sldLayoutId id="2147483651" r:id="rId62"/>
    <p:sldLayoutId id="2147483652" r:id="rId63"/>
    <p:sldLayoutId id="2147483653" r:id="rId64"/>
    <p:sldLayoutId id="2147483654" r:id="rId65"/>
    <p:sldLayoutId id="2147483695" r:id="rId66"/>
    <p:sldLayoutId id="2147483655" r:id="rId67"/>
    <p:sldLayoutId id="2147483739" r:id="rId68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600" b="0" i="0" kern="1200" spc="-150"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  <a:gs pos="45000">
                <a:schemeClr val="accent2"/>
              </a:gs>
              <a:gs pos="68000">
                <a:schemeClr val="accent3"/>
              </a:gs>
            </a:gsLst>
            <a:lin ang="0" scaled="1"/>
            <a:tileRect/>
          </a:gradFill>
          <a:latin typeface="Roboto Slab Bold"/>
          <a:ea typeface="Roboto Light"/>
          <a:cs typeface="Roboto Slab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5000"/>
                </a:schemeClr>
              </a:gs>
              <a:gs pos="100000">
                <a:schemeClr val="accent4">
                  <a:alpha val="9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62C43B-EED6-45A9-C805-02722249FE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b="9583"/>
          <a:stretch/>
        </p:blipFill>
        <p:spPr/>
      </p:pic>
      <p:sp>
        <p:nvSpPr>
          <p:cNvPr id="11" name="Text Placeholder 33"/>
          <p:cNvSpPr txBox="1">
            <a:spLocks/>
          </p:cNvSpPr>
          <p:nvPr/>
        </p:nvSpPr>
        <p:spPr>
          <a:xfrm>
            <a:off x="1627297" y="2104362"/>
            <a:ext cx="5889405" cy="1066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spc="-150" dirty="0">
                <a:solidFill>
                  <a:schemeClr val="bg1"/>
                </a:solidFill>
                <a:latin typeface="Roboto Slab Regular"/>
                <a:cs typeface="Roboto Slab Regular"/>
              </a:rPr>
              <a:t>Data Analysis Presentation</a:t>
            </a: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2468641" y="3761712"/>
            <a:ext cx="4206718" cy="2578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"/>
              </a:spcBef>
              <a:buNone/>
            </a:pPr>
            <a:r>
              <a:rPr lang="en-AU" sz="1050" i="1" dirty="0">
                <a:latin typeface="Roboto Slab Light"/>
                <a:cs typeface="Roboto Slab Light"/>
              </a:rPr>
              <a:t>by </a:t>
            </a:r>
          </a:p>
          <a:p>
            <a:pPr marL="0" indent="0" algn="ctr">
              <a:spcBef>
                <a:spcPts val="160"/>
              </a:spcBef>
              <a:buNone/>
            </a:pPr>
            <a:r>
              <a:rPr lang="en-AU" sz="1800" dirty="0">
                <a:solidFill>
                  <a:schemeClr val="bg1"/>
                </a:solidFill>
                <a:latin typeface="Roboto Slab Light"/>
                <a:cs typeface="Roboto Slab Light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096016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Interpretation and Reporting​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52261" y="1733550"/>
            <a:ext cx="4687482" cy="2514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Explain how you interpret data and draw conclusions ​based on your analysis.​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Describe how you report your findings to stakeholders, ​including any tools or methods you use to communicate your results​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Mention stakeholders from all over the business ​including Senior Managers.​​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11" name="Picture Placeholder 10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92FFF23F-B8AB-65F6-6599-192861E47322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>
            <a:fillRect/>
          </a:stretch>
        </p:blipFill>
        <p:spPr>
          <a:xfrm>
            <a:off x="533400" y="1428750"/>
            <a:ext cx="2514600" cy="2514600"/>
          </a:xfrm>
        </p:spPr>
      </p:pic>
    </p:spTree>
    <p:extLst>
      <p:ext uri="{BB962C8B-B14F-4D97-AF65-F5344CB8AC3E}">
        <p14:creationId xmlns:p14="http://schemas.microsoft.com/office/powerpoint/2010/main" val="12065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Communication​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666" y="1487766"/>
            <a:ext cx="2665746" cy="1143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Describe your experience collaborating with others, including cross-functional teams and stakeholders.​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93928" y="1487766"/>
            <a:ext cx="2665412" cy="117422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Explain how you communicate technical information to non-technical stakeholders.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1667" y="4234093"/>
            <a:ext cx="2665746" cy="76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96595" y="4266523"/>
            <a:ext cx="2683706" cy="76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0288D57-C3C0-E3EB-5F44-1857B42F252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r="1210"/>
          <a:stretch>
            <a:fillRect/>
          </a:stretch>
        </p:blipFill>
        <p:spPr>
          <a:xfrm>
            <a:off x="762000" y="2419350"/>
            <a:ext cx="2665412" cy="1821588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42A6E97-4A59-3052-34DD-7BB8903ABF0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4496594" y="2444935"/>
            <a:ext cx="2681041" cy="1821588"/>
          </a:xfrm>
        </p:spPr>
      </p:pic>
    </p:spTree>
    <p:extLst>
      <p:ext uri="{BB962C8B-B14F-4D97-AF65-F5344CB8AC3E}">
        <p14:creationId xmlns:p14="http://schemas.microsoft.com/office/powerpoint/2010/main" val="312696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Image &amp; Content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1714501"/>
            <a:ext cx="2362200" cy="21336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85000"/>
                </a:schemeClr>
              </a:gs>
              <a:gs pos="100000">
                <a:schemeClr val="accent4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2559904"/>
            <a:ext cx="190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Showcase some examples of your previous work, such as data analysis projects, reports, or dashboards.​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8E541-43BE-342E-C20D-36C4526FDB47}"/>
              </a:ext>
            </a:extLst>
          </p:cNvPr>
          <p:cNvSpPr/>
          <p:nvPr/>
        </p:nvSpPr>
        <p:spPr>
          <a:xfrm>
            <a:off x="3352800" y="1714501"/>
            <a:ext cx="2362200" cy="21336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85000"/>
                </a:schemeClr>
              </a:gs>
              <a:gs pos="100000">
                <a:schemeClr val="accent4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37318-8935-1A16-F4C3-8CE56DE05157}"/>
              </a:ext>
            </a:extLst>
          </p:cNvPr>
          <p:cNvSpPr/>
          <p:nvPr/>
        </p:nvSpPr>
        <p:spPr>
          <a:xfrm>
            <a:off x="3581400" y="2559904"/>
            <a:ext cx="190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Explain the problem you were trying to solve, the data you </a:t>
            </a:r>
            <a:r>
              <a:rPr lang="en-US" sz="1000" dirty="0" err="1">
                <a:solidFill>
                  <a:schemeClr val="bg1"/>
                </a:solidFill>
                <a:latin typeface="Roboto Light"/>
                <a:cs typeface="Roboto Light"/>
              </a:rPr>
              <a:t>analysed</a:t>
            </a:r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, and the insights you discovered.​</a:t>
            </a:r>
          </a:p>
        </p:txBody>
      </p:sp>
    </p:spTree>
    <p:extLst>
      <p:ext uri="{BB962C8B-B14F-4D97-AF65-F5344CB8AC3E}">
        <p14:creationId xmlns:p14="http://schemas.microsoft.com/office/powerpoint/2010/main" val="39982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14600" cy="5143500"/>
          </a:xfrm>
          <a:prstGeom prst="rect">
            <a:avLst/>
          </a:prstGeom>
          <a:gradFill flip="none" rotWithShape="1">
            <a:gsLst>
              <a:gs pos="1000">
                <a:schemeClr val="accent1"/>
              </a:gs>
              <a:gs pos="100000">
                <a:schemeClr val="accent4">
                  <a:alpha val="9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5245" y="226198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Example of Power BI Visual​</a:t>
            </a:r>
            <a:endParaRPr lang="en-US" sz="1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818A3-08BD-2471-E2C6-8795B029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17" y="638175"/>
            <a:ext cx="566346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582" y="0"/>
            <a:ext cx="9140418" cy="59055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2000"/>
                </a:schemeClr>
              </a:gs>
              <a:gs pos="100000">
                <a:schemeClr val="accent4">
                  <a:alpha val="92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43000" y="110609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Example of Tableau BI Visual​</a:t>
            </a:r>
            <a:endParaRPr lang="en-US" sz="1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0AC1D-302F-575F-47C2-449699C1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46523"/>
            <a:ext cx="8077200" cy="438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7"/>
          </p:nvPr>
        </p:nvSpPr>
        <p:spPr>
          <a:xfrm>
            <a:off x="1371600" y="1787140"/>
            <a:ext cx="3048000" cy="47981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Summarize your qualifications and skills as a data analyst.​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8"/>
          </p:nvPr>
        </p:nvSpPr>
        <p:spPr>
          <a:xfrm>
            <a:off x="1340802" y="2800350"/>
            <a:ext cx="3048000" cy="5168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Highlight any relevant certifications or courses you've completed​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9"/>
          </p:nvPr>
        </p:nvSpPr>
        <p:spPr>
          <a:xfrm>
            <a:off x="1340802" y="3850640"/>
            <a:ext cx="3048000" cy="4119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camp completed Courses​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 noChangeAspect="1"/>
          </p:cNvSpPr>
          <p:nvPr>
            <p:ph sz="quarter" idx="55"/>
          </p:nvPr>
        </p:nvSpPr>
        <p:spPr>
          <a:xfrm>
            <a:off x="685801" y="1574551"/>
            <a:ext cx="514349" cy="539999"/>
          </a:xfrm>
          <a:solidFill>
            <a:schemeClr val="accent1"/>
          </a:solidFill>
          <a:ln>
            <a:noFill/>
          </a:ln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6" name="Content Placeholder 15"/>
          <p:cNvSpPr>
            <a:spLocks noGrp="1" noChangeAspect="1"/>
          </p:cNvSpPr>
          <p:nvPr>
            <p:ph sz="quarter" idx="65"/>
          </p:nvPr>
        </p:nvSpPr>
        <p:spPr>
          <a:xfrm>
            <a:off x="685801" y="2549910"/>
            <a:ext cx="514349" cy="539999"/>
          </a:xfrm>
          <a:solidFill>
            <a:schemeClr val="accent1"/>
          </a:solidFill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7" name="Content Placeholder 16"/>
          <p:cNvSpPr>
            <a:spLocks noGrp="1" noChangeAspect="1"/>
          </p:cNvSpPr>
          <p:nvPr>
            <p:ph sz="quarter" idx="66"/>
          </p:nvPr>
        </p:nvSpPr>
        <p:spPr>
          <a:xfrm>
            <a:off x="685801" y="3692910"/>
            <a:ext cx="514349" cy="539999"/>
          </a:xfrm>
          <a:solidFill>
            <a:schemeClr val="accent1"/>
          </a:solidFill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1600" y="15049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0335" y="25717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30335" y="36385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/>
          <a:lstStyle/>
          <a:p>
            <a:pPr>
              <a:tabLst>
                <a:tab pos="1793875" algn="l"/>
              </a:tabLst>
            </a:pPr>
            <a:r>
              <a:rPr lang="en-US" dirty="0"/>
              <a:t>Your Qualifications and Skills​</a:t>
            </a:r>
          </a:p>
        </p:txBody>
      </p:sp>
    </p:spTree>
    <p:extLst>
      <p:ext uri="{BB962C8B-B14F-4D97-AF65-F5344CB8AC3E}">
        <p14:creationId xmlns:p14="http://schemas.microsoft.com/office/powerpoint/2010/main" val="10945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10" grpId="0" build="p" animBg="1"/>
      <p:bldP spid="16" grpId="0" build="p" animBg="1"/>
      <p:bldP spid="17" grpId="0" build="p" animBg="1"/>
      <p:bldP spid="24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647700"/>
            <a:ext cx="3352800" cy="857250"/>
          </a:xfrm>
        </p:spPr>
        <p:txBody>
          <a:bodyPr/>
          <a:lstStyle/>
          <a:p>
            <a:pPr algn="l"/>
            <a:r>
              <a:rPr lang="en-JM" sz="2400" b="0" spc="-150" dirty="0"/>
              <a:t>Why should you hire me​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029200" y="457200"/>
            <a:ext cx="2971800" cy="323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05400" y="1581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picture containing person, window, person&#10;&#10;Description automatically generated">
            <a:extLst>
              <a:ext uri="{FF2B5EF4-FFF2-40B4-BE49-F238E27FC236}">
                <a16:creationId xmlns:a16="http://schemas.microsoft.com/office/drawing/2014/main" id="{ABA72F94-F98B-7919-184F-F8C283F72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9" t="45795" r="15287" b="1678"/>
          <a:stretch/>
        </p:blipFill>
        <p:spPr>
          <a:xfrm>
            <a:off x="0" y="0"/>
            <a:ext cx="4572000" cy="5143500"/>
          </a:xfr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C0DD114-2F36-BF7F-500B-1C885403DBFE}"/>
              </a:ext>
            </a:extLst>
          </p:cNvPr>
          <p:cNvSpPr txBox="1">
            <a:spLocks/>
          </p:cNvSpPr>
          <p:nvPr/>
        </p:nvSpPr>
        <p:spPr>
          <a:xfrm>
            <a:off x="5105400" y="1903241"/>
            <a:ext cx="3581401" cy="27830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Strong analytical 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Attention to detail​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Strong communication skills 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Experience in data visualization​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Problem-solving 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Team player​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Continuous learning​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Overall - unique set of skills and experience​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84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4000"/>
                </a:schemeClr>
              </a:gs>
              <a:gs pos="100000">
                <a:schemeClr val="accent4">
                  <a:alpha val="9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5" name="Text Placeholder 32"/>
          <p:cNvSpPr txBox="1">
            <a:spLocks/>
          </p:cNvSpPr>
          <p:nvPr/>
        </p:nvSpPr>
        <p:spPr>
          <a:xfrm>
            <a:off x="1447800" y="2800350"/>
            <a:ext cx="6248400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JM" sz="1050" dirty="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QUESTIONS?</a:t>
            </a:r>
            <a:endParaRPr lang="en-US" sz="16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6" name="Text Placeholder 33"/>
          <p:cNvSpPr txBox="1">
            <a:spLocks/>
          </p:cNvSpPr>
          <p:nvPr/>
        </p:nvSpPr>
        <p:spPr>
          <a:xfrm>
            <a:off x="2468641" y="2190750"/>
            <a:ext cx="4206718" cy="2578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spc="-150" dirty="0">
                <a:solidFill>
                  <a:schemeClr val="bg1"/>
                </a:solidFill>
                <a:latin typeface="Roboto Slab Regular"/>
                <a:cs typeface="Roboto Slab Regular"/>
              </a:rPr>
              <a:t>THHANK YOU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1500" y="2724150"/>
            <a:ext cx="381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52D2D2D-E2DA-1B8A-9D66-AAB3061E6F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b="9583"/>
          <a:stretch/>
        </p:blipFill>
        <p:spPr>
          <a:xfrm>
            <a:off x="18068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304990251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  <a:r>
              <a:rPr lang="en-US" dirty="0"/>
              <a:t>​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886200" y="2190750"/>
            <a:ext cx="4648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Start with a brief introduction of yourself and your experience as a data analyst.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3886200" y="1504951"/>
            <a:ext cx="20574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Roboto Slab Bold"/>
                <a:cs typeface="Roboto Slab Bold"/>
              </a:rPr>
              <a:t>Rachelle Roller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i="1" dirty="0">
                <a:solidFill>
                  <a:schemeClr val="bg2">
                    <a:lumMod val="65000"/>
                  </a:schemeClr>
                </a:solidFill>
                <a:latin typeface="Roboto Slab Light"/>
                <a:cs typeface="Roboto Slab Light"/>
              </a:rPr>
              <a:t>Corp Director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229761" y="3105150"/>
            <a:ext cx="3961077" cy="5340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JM" sz="1000" dirty="0">
                <a:solidFill>
                  <a:schemeClr val="tx1"/>
                </a:solidFill>
              </a:rPr>
              <a:t>Mention the purpose of the presentation, which is to showcase your skills and explain how you can contribute to the. organisation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962400" y="3105150"/>
            <a:ext cx="0" cy="1143002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600" dirty="0">
                <a:solidFill>
                  <a:schemeClr val="tx2"/>
                </a:solidFill>
              </a:rPr>
              <a:t>DATA ANALYSIS PRESENTATION MASTERY​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Placeholder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BDBDB0F8-CC6D-7A84-4BA7-7973DF60C182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6118" r="19506" b="6118"/>
          <a:stretch/>
        </p:blipFill>
        <p:spPr>
          <a:xfrm>
            <a:off x="828000" y="1581150"/>
            <a:ext cx="2590800" cy="2590800"/>
          </a:xfrm>
        </p:spPr>
      </p:pic>
    </p:spTree>
    <p:extLst>
      <p:ext uri="{BB962C8B-B14F-4D97-AF65-F5344CB8AC3E}">
        <p14:creationId xmlns:p14="http://schemas.microsoft.com/office/powerpoint/2010/main" val="196999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438150"/>
            <a:ext cx="2381250" cy="857250"/>
          </a:xfrm>
        </p:spPr>
        <p:txBody>
          <a:bodyPr/>
          <a:lstStyle/>
          <a:p>
            <a:r>
              <a:rPr lang="en-US" sz="2400" dirty="0"/>
              <a:t>Contents​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400800" y="457200"/>
            <a:ext cx="1981200" cy="323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300" kern="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6480831" y="1428750"/>
            <a:ext cx="2381250" cy="213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Introduction​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Importance of Data Analysis​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Analysis Process​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Collection​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cleaning and Preparation​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Testing​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Analysis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Visualisations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Examples of own work​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Qualifications/Skills​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Questions and Answers​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  <a:p>
            <a:pPr marL="0" indent="0">
              <a:lnSpc>
                <a:spcPct val="120000"/>
              </a:lnSpc>
              <a:buNone/>
            </a:pP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1200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D74AE556-3822-90FF-4E59-2D4836EE9C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9378"/>
          <a:stretch>
            <a:fillRect/>
          </a:stretch>
        </p:blipFill>
        <p:spPr/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B4D91D-F737-FD41-80ED-EA0525E906BA}"/>
              </a:ext>
            </a:extLst>
          </p:cNvPr>
          <p:cNvSpPr txBox="1">
            <a:spLocks/>
          </p:cNvSpPr>
          <p:nvPr/>
        </p:nvSpPr>
        <p:spPr>
          <a:xfrm>
            <a:off x="6055242" y="374799"/>
            <a:ext cx="5029200" cy="323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2"/>
                </a:solidFill>
              </a:rPr>
              <a:t>DATA ANALYSIS PRESENTATION MASTERY​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Analysis?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33399" y="1962150"/>
            <a:ext cx="3653769" cy="23022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The ability to make a meaningful impact​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8 years experience in Data Analysis​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Facilitates data-driven decision-making​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Worked on various data Projects.​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Passion for analytics and making a difference​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Covered a wide scope of data analysis areas.​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Ample experience with data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visualisation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tools.​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533399" y="1705951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Place Subtitle Text Here</a:t>
            </a:r>
          </a:p>
        </p:txBody>
      </p:sp>
      <p:pic>
        <p:nvPicPr>
          <p:cNvPr id="20" name="Picture Placeholder 19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0856E563-C542-E4F1-CFB2-742FFBAC0C94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8" name="Picture Placeholder 17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B77A103-1C6E-5AD6-37C6-005690D723BE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16598"/>
          <a:stretch>
            <a:fillRect/>
          </a:stretch>
        </p:blipFill>
        <p:spPr/>
      </p:pic>
      <p:pic>
        <p:nvPicPr>
          <p:cNvPr id="24" name="Picture Placeholder 23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72BFD920-86BD-8B3B-417C-312F3CEAA472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r="20068"/>
          <a:stretch>
            <a:fillRect/>
          </a:stretch>
        </p:blipFill>
        <p:spPr/>
      </p:pic>
      <p:pic>
        <p:nvPicPr>
          <p:cNvPr id="22" name="Picture Placeholder 21" descr="A picture containing text, indoor, computer, wall&#10;&#10;Description automatically generated">
            <a:extLst>
              <a:ext uri="{FF2B5EF4-FFF2-40B4-BE49-F238E27FC236}">
                <a16:creationId xmlns:a16="http://schemas.microsoft.com/office/drawing/2014/main" id="{F9CF51CD-EB20-2230-FAB5-EE9424AFBA40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  <p:pic>
        <p:nvPicPr>
          <p:cNvPr id="28" name="Picture Placeholder 27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339B2C6F-F357-450A-0C13-15B70F74D09D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>
            <a:fillRect/>
          </a:stretch>
        </p:blipFill>
        <p:spPr/>
      </p:pic>
      <p:pic>
        <p:nvPicPr>
          <p:cNvPr id="26" name="Picture Placeholder 25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F4E852A-BD64-D5F0-2325-0C19B2D8D9EA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r="16631"/>
          <a:stretch>
            <a:fillRect/>
          </a:stretch>
        </p:blipFill>
        <p:spPr/>
      </p:pic>
      <p:pic>
        <p:nvPicPr>
          <p:cNvPr id="16" name="Picture Placeholder 15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468A5943-5078-9FC8-713D-5443DEE6078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6977" r="30833" b="25581"/>
          <a:stretch/>
        </p:blipFill>
        <p:spPr>
          <a:xfrm>
            <a:off x="5257800" y="1504950"/>
            <a:ext cx="1044000" cy="1044000"/>
          </a:xfrm>
        </p:spPr>
      </p:pic>
    </p:spTree>
    <p:extLst>
      <p:ext uri="{BB962C8B-B14F-4D97-AF65-F5344CB8AC3E}">
        <p14:creationId xmlns:p14="http://schemas.microsoft.com/office/powerpoint/2010/main" val="629178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Process​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1811581"/>
            <a:ext cx="2449620" cy="33509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2971621"/>
            <a:ext cx="175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Roboto Light"/>
                <a:cs typeface="Roboto Light"/>
              </a:rPr>
              <a:t>Explain the data analysis process that you follow, including the steps you take to ensure data accuracy and completeness.​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0" y="2343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600" dirty="0">
                <a:solidFill>
                  <a:schemeClr val="bg2"/>
                </a:solidFill>
                <a:latin typeface="Roboto Slab Bold"/>
                <a:cs typeface="Roboto Slab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809750"/>
            <a:ext cx="2438400" cy="33509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0400" y="2971621"/>
            <a:ext cx="175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Roboto Light"/>
                <a:cs typeface="Roboto Light"/>
              </a:rPr>
              <a:t>Describe the tools and techniques you use for data analysis, such as Excel, SQL, Python, and R.​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10400" y="234315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600" dirty="0">
                <a:solidFill>
                  <a:schemeClr val="bg2"/>
                </a:solidFill>
                <a:latin typeface="Roboto Slab Bold"/>
                <a:cs typeface="Roboto Slab Bold"/>
              </a:rPr>
              <a:t>2</a:t>
            </a:r>
          </a:p>
        </p:txBody>
      </p:sp>
      <p:pic>
        <p:nvPicPr>
          <p:cNvPr id="13" name="Picture Placeholder 12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56D8DF32-70C3-9DCD-DD0A-E1479F67077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7" r="28777"/>
          <a:stretch>
            <a:fillRect/>
          </a:stretch>
        </p:blipFill>
        <p:spPr/>
      </p:pic>
      <p:pic>
        <p:nvPicPr>
          <p:cNvPr id="15" name="Picture Placeholder 14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91E5A0B5-E532-13DD-B681-61F94B406E1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2" r="32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56533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6" name="Oval 5"/>
          <p:cNvSpPr/>
          <p:nvPr/>
        </p:nvSpPr>
        <p:spPr>
          <a:xfrm>
            <a:off x="1681480" y="1733550"/>
            <a:ext cx="2438400" cy="2438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986280" y="2571750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Explain how you collect and gather data, including any methods or tools you use to extract data from different sources.​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625A51-7F3F-A611-9E64-9EFCABFE7C37}"/>
              </a:ext>
            </a:extLst>
          </p:cNvPr>
          <p:cNvSpPr/>
          <p:nvPr/>
        </p:nvSpPr>
        <p:spPr>
          <a:xfrm>
            <a:off x="5373573" y="1760220"/>
            <a:ext cx="2438400" cy="2438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7D10355-64FA-5EF8-4E8F-822C221E5FD3}"/>
              </a:ext>
            </a:extLst>
          </p:cNvPr>
          <p:cNvSpPr txBox="1">
            <a:spLocks/>
          </p:cNvSpPr>
          <p:nvPr/>
        </p:nvSpPr>
        <p:spPr>
          <a:xfrm>
            <a:off x="5716473" y="2571750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Describe any challenges you've faced in collecting data and how you addressed them.​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DD3F65-06CB-53BC-989C-9E0F8E24A9FF}"/>
              </a:ext>
            </a:extLst>
          </p:cNvPr>
          <p:cNvCxnSpPr/>
          <p:nvPr/>
        </p:nvCxnSpPr>
        <p:spPr>
          <a:xfrm>
            <a:off x="4419600" y="2952750"/>
            <a:ext cx="654253" cy="0"/>
          </a:xfrm>
          <a:prstGeom prst="straightConnector1">
            <a:avLst/>
          </a:prstGeom>
          <a:ln w="9525" cmpd="sng">
            <a:solidFill>
              <a:schemeClr val="bg2">
                <a:lumMod val="65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79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Preparation​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2764971" y="1776413"/>
            <a:ext cx="5595257" cy="990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Describe how you clean and prepare data to ensure its 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quality and accuracy.​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​</a:t>
            </a:r>
          </a:p>
        </p:txBody>
      </p:sp>
      <p:pic>
        <p:nvPicPr>
          <p:cNvPr id="16" name="Picture Placeholder 15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E594F1CF-201F-224F-AEE3-4BDB53DC942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>
            <a:fillRect/>
          </a:stretch>
        </p:blipFill>
        <p:spPr>
          <a:xfrm>
            <a:off x="1425575" y="1776413"/>
            <a:ext cx="990600" cy="990600"/>
          </a:xfr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4345E6B-9230-4839-A185-E24019AFE5C1}"/>
              </a:ext>
            </a:extLst>
          </p:cNvPr>
          <p:cNvSpPr txBox="1">
            <a:spLocks/>
          </p:cNvSpPr>
          <p:nvPr/>
        </p:nvSpPr>
        <p:spPr>
          <a:xfrm>
            <a:off x="2764971" y="3248026"/>
            <a:ext cx="5595257" cy="990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Explain any techniques you use to handle missing or 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incomplete data.</a:t>
            </a:r>
          </a:p>
        </p:txBody>
      </p:sp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2D0201E1-BD03-2A6D-306C-3DBA0C3B1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>
          <a:xfrm>
            <a:off x="1425575" y="3248026"/>
            <a:ext cx="990600" cy="990600"/>
          </a:xfrm>
          <a:prstGeom prst="ellipse">
            <a:avLst/>
          </a:prstGeom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232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Testing​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659083"/>
            <a:ext cx="3581401" cy="27830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Ensures data accuracy​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Improves data quality​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Reduces risks​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Saves time and resources​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Improves confidence in the data​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Supports compliance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294601" y="2190750"/>
            <a:ext cx="791999" cy="7919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47700" y="2032622"/>
            <a:ext cx="6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ntypo"/>
                <a:cs typeface="Entypo"/>
              </a:rPr>
              <a:t>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259886-AD86-A187-7325-14604B663C1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/>
      </p:pic>
    </p:spTree>
    <p:extLst>
      <p:ext uri="{BB962C8B-B14F-4D97-AF65-F5344CB8AC3E}">
        <p14:creationId xmlns:p14="http://schemas.microsoft.com/office/powerpoint/2010/main" val="154970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724150"/>
            <a:ext cx="190500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67046" y="2800350"/>
            <a:ext cx="1676401" cy="300038"/>
          </a:xfrm>
        </p:spPr>
        <p:txBody>
          <a:bodyPr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 Slab Bold"/>
                <a:cs typeface="Roboto Slab Bold"/>
              </a:rPr>
              <a:t>Insert Header Info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800350"/>
            <a:ext cx="1676401" cy="300038"/>
          </a:xfrm>
        </p:spPr>
        <p:txBody>
          <a:bodyPr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 Slab Bold"/>
                <a:cs typeface="Roboto Slab Bold"/>
              </a:rPr>
              <a:t>Insert Header Info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952750"/>
            <a:ext cx="1676401" cy="300038"/>
          </a:xfrm>
        </p:spPr>
        <p:txBody>
          <a:bodyPr/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Roboto Light"/>
                <a:cs typeface="Roboto Light"/>
              </a:rPr>
              <a:t>Subtitle Here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952750"/>
            <a:ext cx="1676401" cy="300038"/>
          </a:xfrm>
        </p:spPr>
        <p:txBody>
          <a:bodyPr/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Roboto Light"/>
                <a:cs typeface="Roboto Light"/>
              </a:rPr>
              <a:t>Subtitle Here</a:t>
            </a:r>
          </a:p>
        </p:txBody>
      </p:sp>
      <p:sp>
        <p:nvSpPr>
          <p:cNvPr id="31" name="Text Placeholder 1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/>
          <a:lstStyle/>
          <a:p>
            <a:r>
              <a:rPr lang="en-US" dirty="0"/>
              <a:t>Data Analysis and </a:t>
            </a:r>
            <a:r>
              <a:rPr lang="en-US" dirty="0" err="1"/>
              <a:t>Visualisation</a:t>
            </a:r>
            <a:r>
              <a:rPr lang="en-US" dirty="0"/>
              <a:t>​</a:t>
            </a:r>
          </a:p>
        </p:txBody>
      </p:sp>
      <p:pic>
        <p:nvPicPr>
          <p:cNvPr id="52" name="Picture Placeholder 51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73AEAB50-2E53-B5D8-3BBD-F70D53CE983C}"/>
              </a:ext>
            </a:extLst>
          </p:cNvPr>
          <p:cNvPicPr>
            <a:picLocks noGrp="1" noChangeAspect="1"/>
          </p:cNvPicPr>
          <p:nvPr>
            <p:ph type="pic" sz="quarter" idx="8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b="17947"/>
          <a:stretch>
            <a:fillRect/>
          </a:stretch>
        </p:blipFill>
        <p:spPr>
          <a:xfrm>
            <a:off x="609600" y="1876425"/>
            <a:ext cx="1905000" cy="847725"/>
          </a:xfrm>
        </p:spPr>
      </p:pic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D0FC88B6-4F0F-55A7-9D36-3EEB3D44A9F7}"/>
              </a:ext>
            </a:extLst>
          </p:cNvPr>
          <p:cNvSpPr txBox="1">
            <a:spLocks/>
          </p:cNvSpPr>
          <p:nvPr/>
        </p:nvSpPr>
        <p:spPr>
          <a:xfrm>
            <a:off x="685800" y="2948904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Explain how you analyse data to extract insights and make recommendations.​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4AC722-45A9-7290-DE03-811D56D190C7}"/>
              </a:ext>
            </a:extLst>
          </p:cNvPr>
          <p:cNvSpPr/>
          <p:nvPr/>
        </p:nvSpPr>
        <p:spPr>
          <a:xfrm>
            <a:off x="3352800" y="2724150"/>
            <a:ext cx="1905000" cy="137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54" name="Picture Placeholder 51">
            <a:extLst>
              <a:ext uri="{FF2B5EF4-FFF2-40B4-BE49-F238E27FC236}">
                <a16:creationId xmlns:a16="http://schemas.microsoft.com/office/drawing/2014/main" id="{9744B21F-9619-0AED-088B-06430F20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b="12793"/>
          <a:stretch/>
        </p:blipFill>
        <p:spPr>
          <a:xfrm>
            <a:off x="3352800" y="1876425"/>
            <a:ext cx="1905000" cy="847725"/>
          </a:xfrm>
          <a:prstGeom prst="rect">
            <a:avLst/>
          </a:prstGeom>
        </p:spPr>
      </p:pic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7A3AE1C7-11E7-43E1-0C6A-610B6E84F88D}"/>
              </a:ext>
            </a:extLst>
          </p:cNvPr>
          <p:cNvSpPr txBox="1">
            <a:spLocks/>
          </p:cNvSpPr>
          <p:nvPr/>
        </p:nvSpPr>
        <p:spPr>
          <a:xfrm>
            <a:off x="3429000" y="2948904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Describe the methods you use to visualize data, such as charts, graphs, and dashboards.​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AF4BAC-C2D5-1E61-7A80-FDF8BBF34F6D}"/>
              </a:ext>
            </a:extLst>
          </p:cNvPr>
          <p:cNvSpPr/>
          <p:nvPr/>
        </p:nvSpPr>
        <p:spPr>
          <a:xfrm>
            <a:off x="6096000" y="2724150"/>
            <a:ext cx="1905000" cy="137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57" name="Picture Placeholder 51">
            <a:extLst>
              <a:ext uri="{FF2B5EF4-FFF2-40B4-BE49-F238E27FC236}">
                <a16:creationId xmlns:a16="http://schemas.microsoft.com/office/drawing/2014/main" id="{9801C3E8-E81B-EF79-51E4-00FF7CABD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16666"/>
          <a:stretch/>
        </p:blipFill>
        <p:spPr>
          <a:xfrm>
            <a:off x="6096000" y="1876425"/>
            <a:ext cx="1905000" cy="847725"/>
          </a:xfrm>
          <a:prstGeom prst="rect">
            <a:avLst/>
          </a:prstGeom>
        </p:spPr>
      </p:pic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BB9324C6-51B8-7B89-8867-84F1D954FA53}"/>
              </a:ext>
            </a:extLst>
          </p:cNvPr>
          <p:cNvSpPr txBox="1">
            <a:spLocks/>
          </p:cNvSpPr>
          <p:nvPr/>
        </p:nvSpPr>
        <p:spPr>
          <a:xfrm>
            <a:off x="6172200" y="3167978"/>
            <a:ext cx="1752600" cy="84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Tableau, Power BI, Excel​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43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55" grpId="0" build="p"/>
      <p:bldP spid="5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32">
      <a:dk1>
        <a:srgbClr val="0B0B0B"/>
      </a:dk1>
      <a:lt1>
        <a:srgbClr val="FFFFFF"/>
      </a:lt1>
      <a:dk2>
        <a:srgbClr val="A8AFB9"/>
      </a:dk2>
      <a:lt2>
        <a:srgbClr val="FFFFFF"/>
      </a:lt2>
      <a:accent1>
        <a:srgbClr val="27C45F"/>
      </a:accent1>
      <a:accent2>
        <a:srgbClr val="199596"/>
      </a:accent2>
      <a:accent3>
        <a:srgbClr val="0D66C5"/>
      </a:accent3>
      <a:accent4>
        <a:srgbClr val="0947A4"/>
      </a:accent4>
      <a:accent5>
        <a:srgbClr val="173789"/>
      </a:accent5>
      <a:accent6>
        <a:srgbClr val="A5ADB6"/>
      </a:accent6>
      <a:hlink>
        <a:srgbClr val="0070C0"/>
      </a:hlink>
      <a:folHlink>
        <a:srgbClr val="16B0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118899</TotalTime>
  <Words>653</Words>
  <Application>Microsoft Office PowerPoint</Application>
  <PresentationFormat>On-screen Show (16:9)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Entypo</vt:lpstr>
      <vt:lpstr>Franklin Gothic Medium</vt:lpstr>
      <vt:lpstr>Futura LT Book</vt:lpstr>
      <vt:lpstr>Mission Gothic Regular</vt:lpstr>
      <vt:lpstr>Nexa Bold</vt:lpstr>
      <vt:lpstr>Open Sans</vt:lpstr>
      <vt:lpstr>Roboto Light</vt:lpstr>
      <vt:lpstr>Roboto Slab Bold</vt:lpstr>
      <vt:lpstr>Roboto Slab Light</vt:lpstr>
      <vt:lpstr>Roboto Slab Regular</vt:lpstr>
      <vt:lpstr>Sketch Rockwell</vt:lpstr>
      <vt:lpstr>Office Theme</vt:lpstr>
      <vt:lpstr>PowerPoint Presentation</vt:lpstr>
      <vt:lpstr>Introduction​</vt:lpstr>
      <vt:lpstr>Contents​</vt:lpstr>
      <vt:lpstr>Why Data Analysis?</vt:lpstr>
      <vt:lpstr>Data Analysis Process​</vt:lpstr>
      <vt:lpstr>Data Collection​</vt:lpstr>
      <vt:lpstr>Data Cleaning and Preparation​</vt:lpstr>
      <vt:lpstr>Data Testing​</vt:lpstr>
      <vt:lpstr>Data Analysis and Visualisation​</vt:lpstr>
      <vt:lpstr>Data Interpretation and Reporting​</vt:lpstr>
      <vt:lpstr>Collaboration and Communication​</vt:lpstr>
      <vt:lpstr>Single Image &amp; Content</vt:lpstr>
      <vt:lpstr>PowerPoint Presentation</vt:lpstr>
      <vt:lpstr>PowerPoint Presentation</vt:lpstr>
      <vt:lpstr>Your Qualifications and Skills​</vt:lpstr>
      <vt:lpstr>Why should you hire me​</vt:lpstr>
      <vt:lpstr>PowerPoint Presentation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Shaz Shafiq</cp:lastModifiedBy>
  <cp:revision>1325</cp:revision>
  <dcterms:created xsi:type="dcterms:W3CDTF">2013-04-14T18:18:29Z</dcterms:created>
  <dcterms:modified xsi:type="dcterms:W3CDTF">2023-04-27T16:49:03Z</dcterms:modified>
</cp:coreProperties>
</file>